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62" r:id="rId5"/>
    <p:sldId id="263" r:id="rId6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670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612" autoAdjust="0"/>
    <p:restoredTop sz="94681"/>
  </p:normalViewPr>
  <p:slideViewPr>
    <p:cSldViewPr snapToGrid="0" snapToObjects="1">
      <p:cViewPr varScale="1">
        <p:scale>
          <a:sx n="55" d="100"/>
          <a:sy n="55" d="100"/>
        </p:scale>
        <p:origin x="29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 descr="Icono&#10;&#10;Descripción generada automáticamente">
            <a:extLst>
              <a:ext uri="{FF2B5EF4-FFF2-40B4-BE49-F238E27FC236}">
                <a16:creationId xmlns="" xmlns:a16="http://schemas.microsoft.com/office/drawing/2014/main" id="{2E0470D9-F31B-A34C-A6EC-0DEFD5E131A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979" y="1600951"/>
            <a:ext cx="2768600" cy="212090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="" xmlns:a16="http://schemas.microsoft.com/office/drawing/2014/main" id="{F06348B8-C56A-5143-8E2A-9B63DA0AB41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5649" y="4320877"/>
            <a:ext cx="5426742" cy="1590223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5400" b="1">
                <a:solidFill>
                  <a:srgbClr val="2670C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Mostrador</a:t>
            </a:r>
          </a:p>
          <a:p>
            <a:pPr lvl="0"/>
            <a:r>
              <a:rPr lang="ca-ES" noProof="0" dirty="0"/>
              <a:t>tancat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D7466049-A3FA-4648-B870-6EBB8E8F8A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3863" y="676491"/>
            <a:ext cx="5426742" cy="41399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B0FA44E4-DF2C-B140-A3B3-EA4A3775EDB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799" y="9053387"/>
            <a:ext cx="5426743" cy="134825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="" xmlns:a16="http://schemas.microsoft.com/office/drawing/2014/main" id="{6F79C38A-5DFF-1048-9228-B04CDB2875D5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55648" y="6001088"/>
            <a:ext cx="5726101" cy="145711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solidFill>
                  <a:srgbClr val="2670C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Passi per </a:t>
            </a:r>
          </a:p>
          <a:p>
            <a:pPr lvl="0"/>
            <a:r>
              <a:rPr lang="ca-ES" noProof="0" dirty="0"/>
              <a:t>(mostrador disponible)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="" xmlns:a16="http://schemas.microsoft.com/office/drawing/2014/main" id="{5FE4EB69-C798-F64D-9A81-97AC4417735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55648" y="7623816"/>
            <a:ext cx="5726101" cy="971544"/>
          </a:xfrm>
        </p:spPr>
        <p:txBody>
          <a:bodyPr/>
          <a:lstStyle>
            <a:lvl1pPr marL="0" indent="0">
              <a:lnSpc>
                <a:spcPct val="65000"/>
              </a:lnSpc>
              <a:buNone/>
              <a:defRPr sz="1600">
                <a:solidFill>
                  <a:srgbClr val="2670C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Data de validesa:</a:t>
            </a:r>
          </a:p>
          <a:p>
            <a:pPr lvl="0"/>
            <a:r>
              <a:rPr lang="ca-ES" noProof="0" dirty="0"/>
              <a:t>Data de publicació:</a:t>
            </a:r>
          </a:p>
          <a:p>
            <a:pPr lvl="0"/>
            <a:r>
              <a:rPr lang="ca-ES" noProof="0" dirty="0"/>
              <a:t>Direcció que autoritza l’avís:</a:t>
            </a:r>
          </a:p>
        </p:txBody>
      </p:sp>
    </p:spTree>
    <p:extLst>
      <p:ext uri="{BB962C8B-B14F-4D97-AF65-F5344CB8AC3E}">
        <p14:creationId xmlns:p14="http://schemas.microsoft.com/office/powerpoint/2010/main" val="57627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5649" y="4320877"/>
            <a:ext cx="5426742" cy="1457113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5400" b="1">
                <a:solidFill>
                  <a:srgbClr val="2670C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Horari </a:t>
            </a:r>
            <a:br>
              <a:rPr lang="ca-ES" noProof="0" dirty="0"/>
            </a:br>
            <a:r>
              <a:rPr lang="ca-ES" noProof="0" dirty="0"/>
              <a:t>d’atenció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00EFAE25-6E60-3548-BE95-3174B027FF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3863" y="676491"/>
            <a:ext cx="5426742" cy="413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CE6F0DE6-D365-9243-AF87-A8662407DD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2799" y="9053387"/>
            <a:ext cx="5426743" cy="134825"/>
          </a:xfrm>
          <a:prstGeom prst="rect">
            <a:avLst/>
          </a:prstGeom>
        </p:spPr>
      </p:pic>
      <p:pic>
        <p:nvPicPr>
          <p:cNvPr id="16" name="Imagen 15" descr="Imagen que contiene reloj, objeto, grande, tiempo&#10;&#10;Descripción generada automáticamente">
            <a:extLst>
              <a:ext uri="{FF2B5EF4-FFF2-40B4-BE49-F238E27FC236}">
                <a16:creationId xmlns="" xmlns:a16="http://schemas.microsoft.com/office/drawing/2014/main" id="{122C11A0-9923-F646-9EB8-3D6736F5CB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28979" y="1600951"/>
            <a:ext cx="2184400" cy="2184400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5C086D07-2829-224E-A159-94709964376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55648" y="5863928"/>
            <a:ext cx="5726101" cy="145711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solidFill>
                  <a:srgbClr val="2670C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De dilluns a divendres</a:t>
            </a:r>
          </a:p>
          <a:p>
            <a:pPr lvl="0"/>
            <a:r>
              <a:rPr lang="ca-ES" noProof="0" dirty="0"/>
              <a:t>De 08:00 hores a 15:00 hores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9B8E2DC6-3AE9-9A4B-A91D-D263D1A5F47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55648" y="7623816"/>
            <a:ext cx="5726101" cy="971544"/>
          </a:xfrm>
        </p:spPr>
        <p:txBody>
          <a:bodyPr/>
          <a:lstStyle>
            <a:lvl1pPr marL="0" indent="0">
              <a:lnSpc>
                <a:spcPct val="65000"/>
              </a:lnSpc>
              <a:buNone/>
              <a:defRPr sz="1600">
                <a:solidFill>
                  <a:srgbClr val="2670C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Data de validesa:</a:t>
            </a:r>
          </a:p>
          <a:p>
            <a:pPr lvl="0"/>
            <a:r>
              <a:rPr lang="ca-ES" noProof="0" dirty="0"/>
              <a:t>Data de publicació:</a:t>
            </a:r>
          </a:p>
          <a:p>
            <a:pPr lvl="0"/>
            <a:r>
              <a:rPr lang="ca-ES" noProof="0" dirty="0"/>
              <a:t>Direcció que autoritza l’avís:</a:t>
            </a:r>
          </a:p>
        </p:txBody>
      </p:sp>
    </p:spTree>
    <p:extLst>
      <p:ext uri="{BB962C8B-B14F-4D97-AF65-F5344CB8AC3E}">
        <p14:creationId xmlns:p14="http://schemas.microsoft.com/office/powerpoint/2010/main" val="1384116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cono&#10;&#10;Descripción generada automáticamente">
            <a:extLst>
              <a:ext uri="{FF2B5EF4-FFF2-40B4-BE49-F238E27FC236}">
                <a16:creationId xmlns="" xmlns:a16="http://schemas.microsoft.com/office/drawing/2014/main" id="{DFA295B3-2F50-3940-9FDE-CF6CE88330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979" y="1600951"/>
            <a:ext cx="2184400" cy="21844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5649" y="4298017"/>
            <a:ext cx="5426742" cy="815003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5400" b="1">
                <a:solidFill>
                  <a:srgbClr val="2670C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Avís temporal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00EFAE25-6E60-3548-BE95-3174B027FF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3863" y="676491"/>
            <a:ext cx="5426742" cy="413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CE6F0DE6-D365-9243-AF87-A8662407D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799" y="9053387"/>
            <a:ext cx="5426743" cy="134825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5C086D07-2829-224E-A159-94709964376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55648" y="5182360"/>
            <a:ext cx="5726101" cy="145711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solidFill>
                  <a:srgbClr val="2670C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(Descripció de l’avís temporal en qüestió)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9B8E2DC6-3AE9-9A4B-A91D-D263D1A5F47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55648" y="7555236"/>
            <a:ext cx="5726101" cy="971544"/>
          </a:xfrm>
        </p:spPr>
        <p:txBody>
          <a:bodyPr/>
          <a:lstStyle>
            <a:lvl1pPr marL="0" indent="0">
              <a:lnSpc>
                <a:spcPct val="65000"/>
              </a:lnSpc>
              <a:buNone/>
              <a:defRPr sz="1600">
                <a:solidFill>
                  <a:srgbClr val="2670C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Data de validesa:</a:t>
            </a:r>
          </a:p>
          <a:p>
            <a:pPr lvl="0"/>
            <a:r>
              <a:rPr lang="ca-ES" noProof="0" dirty="0"/>
              <a:t>Data de publicació:</a:t>
            </a:r>
          </a:p>
          <a:p>
            <a:pPr lvl="0"/>
            <a:r>
              <a:rPr lang="ca-ES" noProof="0" dirty="0"/>
              <a:t>Direcció que autoritza l’avís:</a:t>
            </a:r>
          </a:p>
        </p:txBody>
      </p:sp>
    </p:spTree>
    <p:extLst>
      <p:ext uri="{BB962C8B-B14F-4D97-AF65-F5344CB8AC3E}">
        <p14:creationId xmlns:p14="http://schemas.microsoft.com/office/powerpoint/2010/main" val="31121874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cono&#10;&#10;Descripción generada automáticamente">
            <a:extLst>
              <a:ext uri="{FF2B5EF4-FFF2-40B4-BE49-F238E27FC236}">
                <a16:creationId xmlns="" xmlns:a16="http://schemas.microsoft.com/office/drawing/2014/main" id="{B50C23A3-9AF9-8D42-8819-41ACE09D12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979" y="1587010"/>
            <a:ext cx="2184400" cy="21844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5649" y="4298017"/>
            <a:ext cx="5426742" cy="815003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5400" b="1">
                <a:solidFill>
                  <a:srgbClr val="2670C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Informació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="" xmlns:a16="http://schemas.microsoft.com/office/drawing/2014/main" id="{00EFAE25-6E60-3548-BE95-3174B027FF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3863" y="676491"/>
            <a:ext cx="5426742" cy="41399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CE6F0DE6-D365-9243-AF87-A8662407DD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12799" y="9053387"/>
            <a:ext cx="5426743" cy="134825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5C086D07-2829-224E-A159-94709964376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55648" y="5182360"/>
            <a:ext cx="5726101" cy="1457112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solidFill>
                  <a:srgbClr val="2670C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(Explicació de la informació a transmetre)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9B8E2DC6-3AE9-9A4B-A91D-D263D1A5F47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55648" y="7555236"/>
            <a:ext cx="5726101" cy="971544"/>
          </a:xfrm>
        </p:spPr>
        <p:txBody>
          <a:bodyPr/>
          <a:lstStyle>
            <a:lvl1pPr marL="0" indent="0">
              <a:lnSpc>
                <a:spcPct val="65000"/>
              </a:lnSpc>
              <a:buNone/>
              <a:defRPr sz="1600">
                <a:solidFill>
                  <a:srgbClr val="2670C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Data de validesa:</a:t>
            </a:r>
          </a:p>
          <a:p>
            <a:pPr lvl="0"/>
            <a:r>
              <a:rPr lang="ca-ES" noProof="0" dirty="0"/>
              <a:t>Data de publicació:</a:t>
            </a:r>
          </a:p>
          <a:p>
            <a:pPr lvl="0"/>
            <a:r>
              <a:rPr lang="ca-ES" noProof="0" dirty="0"/>
              <a:t>Direcció que autoritza l’avís:</a:t>
            </a:r>
          </a:p>
        </p:txBody>
      </p:sp>
    </p:spTree>
    <p:extLst>
      <p:ext uri="{BB962C8B-B14F-4D97-AF65-F5344CB8AC3E}">
        <p14:creationId xmlns:p14="http://schemas.microsoft.com/office/powerpoint/2010/main" val="1188028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55649" y="2172037"/>
            <a:ext cx="5426742" cy="1188383"/>
          </a:xfrm>
        </p:spPr>
        <p:txBody>
          <a:bodyPr/>
          <a:lstStyle>
            <a:lvl1pPr marL="0" indent="0">
              <a:lnSpc>
                <a:spcPct val="85000"/>
              </a:lnSpc>
              <a:buNone/>
              <a:defRPr sz="5400" b="1">
                <a:solidFill>
                  <a:srgbClr val="2670C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Títol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="" xmlns:a16="http://schemas.microsoft.com/office/drawing/2014/main" id="{CE6F0DE6-D365-9243-AF87-A8662407DD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725" t="-2353"/>
          <a:stretch/>
        </p:blipFill>
        <p:spPr>
          <a:xfrm>
            <a:off x="1946031" y="9355015"/>
            <a:ext cx="4193511" cy="137997"/>
          </a:xfrm>
          <a:prstGeom prst="rect">
            <a:avLst/>
          </a:prstGeom>
        </p:spPr>
      </p:pic>
      <p:sp>
        <p:nvSpPr>
          <p:cNvPr id="17" name="Text Placeholder 2">
            <a:extLst>
              <a:ext uri="{FF2B5EF4-FFF2-40B4-BE49-F238E27FC236}">
                <a16:creationId xmlns="" xmlns:a16="http://schemas.microsoft.com/office/drawing/2014/main" id="{5C086D07-2829-224E-A159-94709964376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655648" y="3621970"/>
            <a:ext cx="5726101" cy="2733109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3200">
                <a:solidFill>
                  <a:srgbClr val="2670C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Subtítol o explicació</a:t>
            </a:r>
          </a:p>
          <a:p>
            <a:pPr lvl="0"/>
            <a:endParaRPr lang="ca-ES" noProof="0" dirty="0"/>
          </a:p>
          <a:p>
            <a:pPr lvl="0"/>
            <a:r>
              <a:rPr lang="ca-ES" noProof="0" dirty="0"/>
              <a:t>*Baixar o pujar els quadres de text en funció de la quantitat d’informació 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="" xmlns:a16="http://schemas.microsoft.com/office/drawing/2014/main" id="{9B8E2DC6-3AE9-9A4B-A91D-D263D1A5F47F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655648" y="7555236"/>
            <a:ext cx="5726101" cy="971544"/>
          </a:xfrm>
        </p:spPr>
        <p:txBody>
          <a:bodyPr/>
          <a:lstStyle>
            <a:lvl1pPr marL="0" indent="0">
              <a:lnSpc>
                <a:spcPct val="65000"/>
              </a:lnSpc>
              <a:buNone/>
              <a:defRPr sz="1600">
                <a:solidFill>
                  <a:srgbClr val="2670CA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 noProof="0" dirty="0"/>
              <a:t>Data de validesa:</a:t>
            </a:r>
          </a:p>
          <a:p>
            <a:pPr lvl="0"/>
            <a:r>
              <a:rPr lang="ca-ES" noProof="0" dirty="0"/>
              <a:t>Data de publicació:</a:t>
            </a:r>
          </a:p>
          <a:p>
            <a:pPr lvl="0"/>
            <a:r>
              <a:rPr lang="ca-ES" noProof="0" dirty="0"/>
              <a:t>Direcció que autoritza l’avís:</a:t>
            </a:r>
          </a:p>
        </p:txBody>
      </p:sp>
    </p:spTree>
    <p:extLst>
      <p:ext uri="{BB962C8B-B14F-4D97-AF65-F5344CB8AC3E}">
        <p14:creationId xmlns:p14="http://schemas.microsoft.com/office/powerpoint/2010/main" val="1079189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3"/>
            <a:ext cx="5915025" cy="6741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1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2670CA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rgbClr val="2670C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2670C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2670C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2670C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2670CA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6"/>
          <a:stretch/>
        </p:blipFill>
        <p:spPr>
          <a:xfrm>
            <a:off x="-11139" y="-18423"/>
            <a:ext cx="6869139" cy="2519095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735220" y="8615833"/>
            <a:ext cx="5640528" cy="23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a-ES" sz="8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Àrea de desenvolupament- Direcció de persones - </a:t>
            </a:r>
            <a:r>
              <a:rPr lang="ca-ES" sz="8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Av. Josep Molins 29-41- 08902 L’Hospitalet de Llobregat</a:t>
            </a:r>
            <a:endParaRPr lang="es-ES" sz="800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804286" y="9129126"/>
            <a:ext cx="1106165" cy="475564"/>
            <a:chOff x="815666" y="9196666"/>
            <a:chExt cx="1106165" cy="475564"/>
          </a:xfrm>
        </p:grpSpPr>
        <p:pic>
          <p:nvPicPr>
            <p:cNvPr id="18" name="Imagen 17">
              <a:extLst>
                <a:ext uri="{FF2B5EF4-FFF2-40B4-BE49-F238E27FC236}">
                  <a16:creationId xmlns="" xmlns:a16="http://schemas.microsoft.com/office/drawing/2014/main" id="{00EFAE25-6E60-3548-BE95-3174B027FF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1" r="91120" b="-14100"/>
            <a:stretch/>
          </p:blipFill>
          <p:spPr>
            <a:xfrm>
              <a:off x="815666" y="9199859"/>
              <a:ext cx="481891" cy="472371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="" xmlns:a16="http://schemas.microsoft.com/office/drawing/2014/main" id="{00EFAE25-6E60-3548-BE95-3174B027FF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85352" b="-14871"/>
            <a:stretch/>
          </p:blipFill>
          <p:spPr>
            <a:xfrm>
              <a:off x="1126949" y="9196666"/>
              <a:ext cx="794882" cy="475564"/>
            </a:xfrm>
            <a:prstGeom prst="rect">
              <a:avLst/>
            </a:prstGeom>
          </p:spPr>
        </p:pic>
      </p:grpSp>
      <p:sp>
        <p:nvSpPr>
          <p:cNvPr id="10" name="Rectángulo 9"/>
          <p:cNvSpPr/>
          <p:nvPr/>
        </p:nvSpPr>
        <p:spPr>
          <a:xfrm>
            <a:off x="-11140" y="-18423"/>
            <a:ext cx="6869139" cy="251909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02" y="1162363"/>
            <a:ext cx="1457290" cy="205123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68946" y="2598742"/>
            <a:ext cx="6151426" cy="1186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ca-ES" sz="1400" dirty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Busquem </a:t>
            </a:r>
            <a:r>
              <a:rPr lang="ca-ES" sz="1400" dirty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ca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n/a </a:t>
            </a:r>
            <a:r>
              <a:rPr lang="ca-ES" sz="1400" dirty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professional amb un </a:t>
            </a:r>
            <a:r>
              <a:rPr lang="ca-ES" sz="1400" b="1" dirty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grau universitari de Medicina</a:t>
            </a:r>
            <a:r>
              <a:rPr lang="ca-ES" sz="1400" dirty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, juntament amb  </a:t>
            </a:r>
            <a:r>
              <a:rPr lang="ca-ES" sz="1400" b="1" dirty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l’especialitat mèdica en Medicina del Treball.</a:t>
            </a:r>
          </a:p>
          <a:p>
            <a:pPr algn="just">
              <a:lnSpc>
                <a:spcPct val="130000"/>
              </a:lnSpc>
            </a:pPr>
            <a:endParaRPr lang="ca-ES" sz="1400" b="1" i="1" dirty="0" smtClean="0">
              <a:solidFill>
                <a:srgbClr val="FF0000"/>
              </a:solidFill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872056" y="1989139"/>
            <a:ext cx="12251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50" b="1" dirty="0" smtClean="0">
                <a:latin typeface="Montserrat" panose="00000500000000000000" pitchFamily="2" charset="0"/>
              </a:rPr>
              <a:t>Metge/essa</a:t>
            </a:r>
            <a:r>
              <a:rPr lang="ca-ES" sz="1050" b="1" i="1" dirty="0" smtClean="0">
                <a:latin typeface="Montserrat" panose="00000500000000000000" pitchFamily="2" charset="0"/>
              </a:rPr>
              <a:t> del Treball</a:t>
            </a:r>
            <a:endParaRPr lang="ca-ES" sz="1050" b="1" i="1" dirty="0">
              <a:latin typeface="Montserrat" panose="00000500000000000000" pitchFamily="2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78427" y="3530765"/>
            <a:ext cx="6133307" cy="1632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a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Per què treballar</a:t>
            </a:r>
            <a:r>
              <a:rPr lang="ca-ES" sz="1400" b="1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amb </a:t>
            </a:r>
            <a:r>
              <a:rPr lang="ca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nosaltres</a:t>
            </a:r>
            <a:r>
              <a:rPr lang="ca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ca-ES" sz="1400" b="1" dirty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Qui som?</a:t>
            </a:r>
            <a:endParaRPr lang="es-ES" sz="1400" b="1" dirty="0">
              <a:solidFill>
                <a:srgbClr val="2670CA"/>
              </a:solidFill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>
              <a:spcAft>
                <a:spcPts val="0"/>
              </a:spcAft>
            </a:pPr>
            <a:r>
              <a:rPr lang="ca-ES" sz="14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El Consorci Sanitari Integral és una entitat pública de serveis sanitaris (primària i especialitzada), socials i sociosanitaris, amb 13 centres de treball ubicats a l’àrea de Barcelona, de l’Hospitalet de Llobregat i del Baix </a:t>
            </a:r>
            <a:r>
              <a:rPr lang="ca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Llobregat amb més de 3.400 professionals.</a:t>
            </a:r>
          </a:p>
          <a:p>
            <a:pPr algn="just"/>
            <a:r>
              <a:rPr lang="ca-ES" sz="1400" b="1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ca-ES" sz="1400" b="1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reballem </a:t>
            </a:r>
            <a:r>
              <a:rPr lang="ca-ES" sz="1400" b="1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de forma coordinada amb diferents serveis </a:t>
            </a:r>
            <a:r>
              <a:rPr lang="ca-ES" sz="14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i  donem suport al </a:t>
            </a:r>
            <a:r>
              <a:rPr lang="ca-ES" sz="1400" b="1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creixent</a:t>
            </a:r>
            <a:r>
              <a:rPr lang="ca-ES" sz="14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1400" b="1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professional del nostre equip</a:t>
            </a:r>
            <a:r>
              <a:rPr lang="ca-ES" sz="1400" b="1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ca-ES" sz="1400" b="1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91202" y="5251320"/>
            <a:ext cx="6318057" cy="101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ca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Què</a:t>
            </a:r>
            <a:r>
              <a:rPr lang="ca-ES" sz="1400" b="1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t’</a:t>
            </a:r>
            <a:r>
              <a:rPr lang="ca-ES" sz="1400" b="1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oferim?</a:t>
            </a:r>
            <a:endParaRPr lang="ca-ES" sz="1400" b="1" dirty="0">
              <a:solidFill>
                <a:srgbClr val="2670CA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ca-ES" sz="1400" b="1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Contracte </a:t>
            </a:r>
            <a:r>
              <a:rPr lang="ca-ES" sz="1400" b="1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de substitució (amb possibilitats de contracte estructural</a:t>
            </a:r>
            <a:r>
              <a:rPr lang="ca-ES" sz="14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) a temps complert amb retribució segons conveni SISCAT</a:t>
            </a:r>
            <a:endParaRPr lang="es-ES" sz="1400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221700" y="6411348"/>
            <a:ext cx="6132464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ca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Què has de fer </a:t>
            </a:r>
            <a:r>
              <a:rPr lang="ca-ES" sz="1400" b="1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si estàs interessat/</a:t>
            </a:r>
            <a:r>
              <a:rPr lang="ca-ES" sz="1400" b="1" dirty="0" err="1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ada</a:t>
            </a:r>
            <a:r>
              <a:rPr lang="ca-ES" sz="1400" b="1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algn="just">
              <a:lnSpc>
                <a:spcPct val="130000"/>
              </a:lnSpc>
            </a:pPr>
            <a:r>
              <a:rPr lang="ca-ES" sz="1400" dirty="0" smtClean="0">
                <a:latin typeface="Montserrat" panose="00000500000000000000" pitchFamily="2" charset="0"/>
                <a:cs typeface="Arial" panose="020B0604020202020204" pitchFamily="34" charset="0"/>
              </a:rPr>
              <a:t>Enviar el teu Currículum </a:t>
            </a:r>
            <a:r>
              <a:rPr lang="ca-ES" sz="1400" dirty="0" err="1">
                <a:latin typeface="Montserrat" panose="00000500000000000000" pitchFamily="2" charset="0"/>
                <a:cs typeface="Arial" panose="020B0604020202020204" pitchFamily="34" charset="0"/>
              </a:rPr>
              <a:t>V</a:t>
            </a:r>
            <a:r>
              <a:rPr lang="ca-ES" sz="1400" dirty="0" err="1" smtClean="0">
                <a:latin typeface="Montserrat" panose="00000500000000000000" pitchFamily="2" charset="0"/>
                <a:cs typeface="Arial" panose="020B0604020202020204" pitchFamily="34" charset="0"/>
              </a:rPr>
              <a:t>itae</a:t>
            </a:r>
            <a:r>
              <a:rPr lang="ca-ES" sz="1400" dirty="0" smtClean="0"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r>
              <a:rPr lang="ca-ES" sz="1400" dirty="0">
                <a:latin typeface="Montserrat" panose="00000500000000000000" pitchFamily="2" charset="0"/>
                <a:cs typeface="Arial" panose="020B0604020202020204" pitchFamily="34" charset="0"/>
              </a:rPr>
              <a:t>a </a:t>
            </a:r>
            <a:r>
              <a:rPr lang="ca-ES" sz="1400" dirty="0" smtClean="0">
                <a:latin typeface="Montserrat" panose="00000500000000000000" pitchFamily="2" charset="0"/>
                <a:cs typeface="Arial" panose="020B0604020202020204" pitchFamily="34" charset="0"/>
              </a:rPr>
              <a:t>l’adreça electrònica: </a:t>
            </a:r>
            <a:r>
              <a:rPr lang="ca-ES" sz="1400" dirty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seleccio@csi.cat</a:t>
            </a:r>
            <a:r>
              <a:rPr lang="ca-ES" sz="1400" dirty="0">
                <a:latin typeface="Montserrat" panose="00000500000000000000" pitchFamily="2" charset="0"/>
                <a:cs typeface="Arial" panose="020B0604020202020204" pitchFamily="34" charset="0"/>
              </a:rPr>
              <a:t>, indicant a l’assumpte </a:t>
            </a:r>
            <a:r>
              <a:rPr lang="ca-ES" sz="1400" dirty="0" smtClean="0">
                <a:latin typeface="Montserrat" panose="00000500000000000000" pitchFamily="2" charset="0"/>
                <a:cs typeface="Arial" panose="020B0604020202020204" pitchFamily="34" charset="0"/>
              </a:rPr>
              <a:t>la referència </a:t>
            </a:r>
            <a:r>
              <a:rPr lang="ca-ES" sz="1400" b="1" dirty="0" smtClean="0">
                <a:latin typeface="Montserrat" panose="00000500000000000000" pitchFamily="2" charset="0"/>
                <a:cs typeface="Arial" panose="020B0604020202020204" pitchFamily="34" charset="0"/>
              </a:rPr>
              <a:t>BET/</a:t>
            </a:r>
            <a:r>
              <a:rPr lang="ca-ES" sz="1400" b="1" dirty="0" smtClean="0">
                <a:latin typeface="Montserrat" panose="00000500000000000000" pitchFamily="2" charset="0"/>
                <a:cs typeface="Arial" panose="020B0604020202020204" pitchFamily="34" charset="0"/>
              </a:rPr>
              <a:t>2323 </a:t>
            </a:r>
            <a:r>
              <a:rPr lang="ca-ES" sz="1400" dirty="0" smtClean="0">
                <a:latin typeface="Montserrat" panose="00000500000000000000" pitchFamily="2" charset="0"/>
                <a:cs typeface="Arial" panose="020B0604020202020204" pitchFamily="34" charset="0"/>
              </a:rPr>
              <a:t>i </a:t>
            </a:r>
            <a:r>
              <a:rPr lang="ca-ES" sz="1400" dirty="0">
                <a:latin typeface="Montserrat" panose="00000500000000000000" pitchFamily="2" charset="0"/>
                <a:cs typeface="Arial" panose="020B0604020202020204" pitchFamily="34" charset="0"/>
              </a:rPr>
              <a:t>per quin mitjà </a:t>
            </a:r>
            <a:r>
              <a:rPr lang="ca-ES" sz="1400" dirty="0" smtClean="0">
                <a:latin typeface="Montserrat" panose="00000500000000000000" pitchFamily="2" charset="0"/>
                <a:cs typeface="Arial" panose="020B0604020202020204" pitchFamily="34" charset="0"/>
              </a:rPr>
              <a:t>has </a:t>
            </a:r>
            <a:r>
              <a:rPr lang="ca-ES" sz="1400" dirty="0">
                <a:latin typeface="Montserrat" panose="00000500000000000000" pitchFamily="2" charset="0"/>
                <a:cs typeface="Arial" panose="020B0604020202020204" pitchFamily="34" charset="0"/>
              </a:rPr>
              <a:t>conegut aquesta oferta de treball</a:t>
            </a:r>
            <a:r>
              <a:rPr lang="ca-ES" sz="1400" dirty="0" smtClean="0">
                <a:latin typeface="Montserrat" panose="00000500000000000000" pitchFamily="2" charset="0"/>
                <a:cs typeface="Arial" panose="020B0604020202020204" pitchFamily="34" charset="0"/>
              </a:rPr>
              <a:t>.</a:t>
            </a:r>
            <a:endParaRPr lang="es-ES" sz="1400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221316" y="8078061"/>
            <a:ext cx="3687684" cy="2567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a-ES" sz="10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L’Hospitalet de Llobregat, </a:t>
            </a:r>
            <a:r>
              <a:rPr lang="ca-ES" sz="10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9 </a:t>
            </a:r>
            <a:r>
              <a:rPr lang="ca-ES" sz="10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ca-ES" sz="10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maig </a:t>
            </a:r>
            <a:r>
              <a:rPr lang="ca-ES" sz="10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ca-ES" sz="10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  <a:endParaRPr lang="es-ES" sz="1000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22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6"/>
          <a:stretch/>
        </p:blipFill>
        <p:spPr>
          <a:xfrm>
            <a:off x="-11139" y="-18423"/>
            <a:ext cx="6869139" cy="2519095"/>
          </a:xfrm>
          <a:prstGeom prst="rect">
            <a:avLst/>
          </a:prstGeom>
        </p:spPr>
      </p:pic>
      <p:sp>
        <p:nvSpPr>
          <p:cNvPr id="17" name="Rectángulo 16"/>
          <p:cNvSpPr/>
          <p:nvPr/>
        </p:nvSpPr>
        <p:spPr>
          <a:xfrm>
            <a:off x="735220" y="8615833"/>
            <a:ext cx="5640528" cy="233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a-ES" sz="800" dirty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Àrea de desenvolupament- Direcció de persones - </a:t>
            </a:r>
            <a:r>
              <a:rPr lang="ca-ES" sz="8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Av. Josep Molins 29-41- 08902 L’Hospitalet de Llobregat</a:t>
            </a:r>
            <a:endParaRPr lang="es-ES" sz="800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upo 6"/>
          <p:cNvGrpSpPr/>
          <p:nvPr/>
        </p:nvGrpSpPr>
        <p:grpSpPr>
          <a:xfrm>
            <a:off x="804286" y="9129126"/>
            <a:ext cx="1106165" cy="475564"/>
            <a:chOff x="815666" y="9196666"/>
            <a:chExt cx="1106165" cy="475564"/>
          </a:xfrm>
        </p:grpSpPr>
        <p:pic>
          <p:nvPicPr>
            <p:cNvPr id="18" name="Imagen 17">
              <a:extLst>
                <a:ext uri="{FF2B5EF4-FFF2-40B4-BE49-F238E27FC236}">
                  <a16:creationId xmlns="" xmlns:a16="http://schemas.microsoft.com/office/drawing/2014/main" id="{00EFAE25-6E60-3548-BE95-3174B027FF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t="1" r="91120" b="-14100"/>
            <a:stretch/>
          </p:blipFill>
          <p:spPr>
            <a:xfrm>
              <a:off x="815666" y="9199859"/>
              <a:ext cx="481891" cy="472371"/>
            </a:xfrm>
            <a:prstGeom prst="rect">
              <a:avLst/>
            </a:prstGeom>
          </p:spPr>
        </p:pic>
        <p:pic>
          <p:nvPicPr>
            <p:cNvPr id="19" name="Imagen 18">
              <a:extLst>
                <a:ext uri="{FF2B5EF4-FFF2-40B4-BE49-F238E27FC236}">
                  <a16:creationId xmlns="" xmlns:a16="http://schemas.microsoft.com/office/drawing/2014/main" id="{00EFAE25-6E60-3548-BE95-3174B027FF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85352" b="-14871"/>
            <a:stretch/>
          </p:blipFill>
          <p:spPr>
            <a:xfrm>
              <a:off x="1126949" y="9196666"/>
              <a:ext cx="794882" cy="475564"/>
            </a:xfrm>
            <a:prstGeom prst="rect">
              <a:avLst/>
            </a:prstGeom>
          </p:spPr>
        </p:pic>
      </p:grpSp>
      <p:sp>
        <p:nvSpPr>
          <p:cNvPr id="10" name="Rectángulo 9"/>
          <p:cNvSpPr/>
          <p:nvPr/>
        </p:nvSpPr>
        <p:spPr>
          <a:xfrm>
            <a:off x="-11140" y="-18423"/>
            <a:ext cx="6869139" cy="251909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02" y="1162363"/>
            <a:ext cx="1457290" cy="205123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68946" y="2598742"/>
            <a:ext cx="6151426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s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Buscamos</a:t>
            </a:r>
            <a:r>
              <a:rPr lang="es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u</a:t>
            </a:r>
            <a:r>
              <a:rPr lang="es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n/a profesional con un </a:t>
            </a:r>
            <a:r>
              <a:rPr lang="es-ES" sz="1400" b="1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grado universitario de Medicina</a:t>
            </a:r>
            <a:r>
              <a:rPr lang="es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, junto con </a:t>
            </a:r>
            <a:r>
              <a:rPr lang="es-ES" sz="1400" b="1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la especialidad médica en Medicina del Trabajo.</a:t>
            </a:r>
          </a:p>
          <a:p>
            <a:pPr algn="just">
              <a:lnSpc>
                <a:spcPct val="130000"/>
              </a:lnSpc>
            </a:pPr>
            <a:endParaRPr lang="ca-ES" sz="1400" b="1" i="1" dirty="0" smtClean="0">
              <a:solidFill>
                <a:srgbClr val="FF0000"/>
              </a:solidFill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872056" y="2008801"/>
            <a:ext cx="122518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050" b="1" dirty="0" smtClean="0">
                <a:latin typeface="Montserrat" panose="00000500000000000000" pitchFamily="2" charset="0"/>
              </a:rPr>
              <a:t>Médico/a</a:t>
            </a:r>
            <a:r>
              <a:rPr lang="ca-ES" sz="1050" b="1" i="1" dirty="0" smtClean="0">
                <a:latin typeface="Montserrat" panose="00000500000000000000" pitchFamily="2" charset="0"/>
              </a:rPr>
              <a:t> de Trabajo</a:t>
            </a:r>
            <a:endParaRPr lang="ca-ES" sz="1050" b="1" i="1" dirty="0">
              <a:latin typeface="Montserrat" panose="00000500000000000000" pitchFamily="2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178427" y="3530765"/>
            <a:ext cx="6133307" cy="1848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s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¿Por qué trabajar</a:t>
            </a:r>
            <a:r>
              <a:rPr lang="es-ES" sz="1400" b="1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con nosotros</a:t>
            </a:r>
            <a:r>
              <a:rPr lang="es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? ¿</a:t>
            </a:r>
            <a:r>
              <a:rPr lang="es-ES" sz="1400" b="1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Quiénes somos?</a:t>
            </a:r>
          </a:p>
          <a:p>
            <a:pPr lvl="0" algn="just">
              <a:spcAft>
                <a:spcPts val="0"/>
              </a:spcAft>
            </a:pP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ES" sz="1400" dirty="0" err="1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Consorci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Sanitari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Integral es una entidad pública de servicios sanitarios (primaria 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especializada), sociales 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sociosanitarios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13 centros de trabajo ubicados 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en el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área de Barcelona, de </a:t>
            </a:r>
            <a:r>
              <a:rPr lang="es-ES" sz="1400" dirty="0" err="1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l’Hospitalet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de Llobregat y del Baix Llobregat 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con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más de 3.400 profesionales.</a:t>
            </a:r>
          </a:p>
          <a:p>
            <a:pPr algn="just"/>
            <a:r>
              <a:rPr lang="es-ES" sz="1400" b="1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Trabajamos de forma coordinada </a:t>
            </a:r>
            <a:r>
              <a:rPr lang="es-ES" sz="1400" b="1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con</a:t>
            </a:r>
            <a:r>
              <a:rPr lang="es-ES" sz="1400" b="1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diferentes servicios 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y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 damos apoyo a </a:t>
            </a:r>
            <a:r>
              <a:rPr lang="es-ES" sz="1400" b="1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los profesionales de nuestro equipo.</a:t>
            </a:r>
            <a:endParaRPr lang="es-ES" sz="1400" b="1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191202" y="5392608"/>
            <a:ext cx="6318057" cy="1018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s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¿Qué</a:t>
            </a:r>
            <a:r>
              <a:rPr lang="es-ES" sz="1400" b="1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te </a:t>
            </a:r>
            <a:r>
              <a:rPr lang="es-ES" sz="1400" b="1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ofrecemos?</a:t>
            </a:r>
            <a:endParaRPr lang="es-ES" sz="1400" b="1" dirty="0" smtClean="0">
              <a:solidFill>
                <a:srgbClr val="2670CA"/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  <a:p>
            <a:pPr algn="just"/>
            <a:r>
              <a:rPr lang="es-ES" sz="1400" b="1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Contrato de sustitución (</a:t>
            </a:r>
            <a:r>
              <a:rPr lang="es-ES" sz="1400" b="1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con</a:t>
            </a:r>
            <a:r>
              <a:rPr lang="es-ES" sz="1400" b="1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posibilidades de contrato estructural</a:t>
            </a:r>
            <a:r>
              <a:rPr lang="es-ES" sz="14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) a tiempo completo con retribución según convenio SISCAT</a:t>
            </a:r>
            <a:endParaRPr lang="es-ES" sz="1400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191202" y="6571869"/>
            <a:ext cx="6132464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es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¿Qué tienes que hacer </a:t>
            </a:r>
            <a:r>
              <a:rPr lang="es-ES" sz="1400" b="1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si estás interesado/a?</a:t>
            </a:r>
          </a:p>
          <a:p>
            <a:pPr algn="just">
              <a:lnSpc>
                <a:spcPct val="130000"/>
              </a:lnSpc>
            </a:pPr>
            <a:r>
              <a:rPr lang="es-ES" sz="1400" dirty="0" smtClean="0">
                <a:latin typeface="Montserrat" panose="00000500000000000000" pitchFamily="2" charset="0"/>
                <a:cs typeface="Arial" panose="020B0604020202020204" pitchFamily="34" charset="0"/>
              </a:rPr>
              <a:t>Enviar tu Currículum Vitae al correo electrónico: </a:t>
            </a:r>
            <a:r>
              <a:rPr lang="es-ES" sz="1400" dirty="0" smtClean="0">
                <a:solidFill>
                  <a:srgbClr val="2670CA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seleccio@csi.cat</a:t>
            </a:r>
            <a:r>
              <a:rPr lang="es-ES" sz="1400" dirty="0" smtClean="0">
                <a:latin typeface="Montserrat" panose="00000500000000000000" pitchFamily="2" charset="0"/>
                <a:cs typeface="Arial" panose="020B0604020202020204" pitchFamily="34" charset="0"/>
              </a:rPr>
              <a:t>, indicando en el asunto la referencia </a:t>
            </a:r>
            <a:r>
              <a:rPr lang="es-ES" sz="1400" b="1" dirty="0" smtClean="0">
                <a:latin typeface="Montserrat" panose="00000500000000000000" pitchFamily="2" charset="0"/>
                <a:cs typeface="Arial" panose="020B0604020202020204" pitchFamily="34" charset="0"/>
              </a:rPr>
              <a:t>BET/</a:t>
            </a:r>
            <a:r>
              <a:rPr lang="es-ES" sz="1400" b="1" dirty="0" smtClean="0">
                <a:latin typeface="Montserrat" panose="00000500000000000000" pitchFamily="2" charset="0"/>
                <a:cs typeface="Arial" panose="020B0604020202020204" pitchFamily="34" charset="0"/>
              </a:rPr>
              <a:t>2323 </a:t>
            </a:r>
            <a:r>
              <a:rPr lang="es-ES" sz="1400" dirty="0" smtClean="0">
                <a:latin typeface="Montserrat" panose="00000500000000000000" pitchFamily="2" charset="0"/>
                <a:cs typeface="Arial" panose="020B0604020202020204" pitchFamily="34" charset="0"/>
              </a:rPr>
              <a:t>y el medio por el que has conocido esta oferta de trabajo.</a:t>
            </a:r>
            <a:r>
              <a:rPr lang="es-ES" sz="1400" dirty="0" smtClean="0">
                <a:latin typeface="Montserrat" panose="00000500000000000000" pitchFamily="2" charset="0"/>
                <a:cs typeface="Arial" panose="020B0604020202020204" pitchFamily="34" charset="0"/>
              </a:rPr>
              <a:t> </a:t>
            </a:r>
            <a:endParaRPr lang="es-ES" sz="1400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3221316" y="8078061"/>
            <a:ext cx="3687684" cy="269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ca-ES" sz="10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L’Hospitalet de Llobregat, </a:t>
            </a:r>
            <a:r>
              <a:rPr lang="ca-ES" sz="10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9 </a:t>
            </a:r>
            <a:r>
              <a:rPr lang="ca-ES" sz="10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a-ES" sz="10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ca-ES" sz="10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mayo </a:t>
            </a:r>
            <a:r>
              <a:rPr lang="ca-ES" sz="10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ca-ES" sz="1000" dirty="0" smtClean="0"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2023</a:t>
            </a:r>
            <a:endParaRPr lang="es-ES" sz="1000" dirty="0"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47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A104A53BF0AEF40BB356CD6BE4DE83D" ma:contentTypeVersion="8" ma:contentTypeDescription="Crear nuevo documento." ma:contentTypeScope="" ma:versionID="079c5bf851b05f85761f158620d60868">
  <xsd:schema xmlns:xsd="http://www.w3.org/2001/XMLSchema" xmlns:xs="http://www.w3.org/2001/XMLSchema" xmlns:p="http://schemas.microsoft.com/office/2006/metadata/properties" xmlns:ns2="b8027766-88f5-4283-b75d-dcf684db973e" targetNamespace="http://schemas.microsoft.com/office/2006/metadata/properties" ma:root="true" ma:fieldsID="41fc9b737667928a684a8d8bbbeff091" ns2:_="">
    <xsd:import namespace="b8027766-88f5-4283-b75d-dcf684db973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027766-88f5-4283-b75d-dcf684db97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3D8C46-621C-468A-BC20-5B037C61F7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027766-88f5-4283-b75d-dcf684db973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816C28E-CD05-4231-A366-74BF885EF0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65FAC7-19E5-42FF-8113-2A052F897773}">
  <ds:schemaRefs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  <ds:schemaRef ds:uri="http://purl.org/dc/terms/"/>
    <ds:schemaRef ds:uri="http://purl.org/dc/elements/1.1/"/>
    <ds:schemaRef ds:uri="http://schemas.openxmlformats.org/package/2006/metadata/core-properties"/>
    <ds:schemaRef ds:uri="b8027766-88f5-4283-b75d-dcf684db973e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909</TotalTime>
  <Words>359</Words>
  <Application>Microsoft Office PowerPoint</Application>
  <PresentationFormat>A4 (210 x 297 mm)</PresentationFormat>
  <Paragraphs>22</Paragraphs>
  <Slides>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6" baseType="lpstr">
      <vt:lpstr>Arial</vt:lpstr>
      <vt:lpstr>Calibri</vt:lpstr>
      <vt:lpstr>Montserrat</vt:lpstr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Departament de Comunicació;Consorci Sanitari Integral</dc:creator>
  <cp:lastModifiedBy>Nazareth Andrea Espinoza</cp:lastModifiedBy>
  <cp:revision>121</cp:revision>
  <cp:lastPrinted>2021-01-13T09:51:21Z</cp:lastPrinted>
  <dcterms:created xsi:type="dcterms:W3CDTF">2020-10-27T16:27:03Z</dcterms:created>
  <dcterms:modified xsi:type="dcterms:W3CDTF">2023-05-09T06:56:54Z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0x010100FA104A53BF0AEF40BB356CD6BE4DE83D</vt:lpwstr>
  </property>
</Properties>
</file>